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14"/>
  </p:notesMasterIdLst>
  <p:sldIdLst>
    <p:sldId id="256" r:id="rId4"/>
    <p:sldId id="419" r:id="rId5"/>
    <p:sldId id="416" r:id="rId6"/>
    <p:sldId id="442" r:id="rId7"/>
    <p:sldId id="443" r:id="rId8"/>
    <p:sldId id="444" r:id="rId9"/>
    <p:sldId id="445" r:id="rId10"/>
    <p:sldId id="417" r:id="rId11"/>
    <p:sldId id="408" r:id="rId12"/>
    <p:sldId id="410" r:id="rId13"/>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BB6"/>
    <a:srgbClr val="0154A0"/>
    <a:srgbClr val="0048AA"/>
    <a:srgbClr val="138F91"/>
    <a:srgbClr val="00A8F1"/>
    <a:srgbClr val="EBFFFF"/>
    <a:srgbClr val="DDFEFF"/>
    <a:srgbClr val="0951A3"/>
    <a:srgbClr val="1B498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368" autoAdjust="0"/>
    <p:restoredTop sz="98750" autoAdjust="0"/>
  </p:normalViewPr>
  <p:slideViewPr>
    <p:cSldViewPr snapToGrid="0" snapToObjects="1">
      <p:cViewPr varScale="1">
        <p:scale>
          <a:sx n="81" d="100"/>
          <a:sy n="81" d="100"/>
        </p:scale>
        <p:origin x="-1374" y="-90"/>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6888" y="1084263"/>
            <a:ext cx="8256587" cy="5159375"/>
          </a:xfrm>
        </p:spPr>
      </p:sp>
      <p:sp>
        <p:nvSpPr>
          <p:cNvPr id="3" name="Notes Placeholder 2"/>
          <p:cNvSpPr>
            <a:spLocks noGrp="1"/>
          </p:cNvSpPr>
          <p:nvPr>
            <p:ph type="body" idx="1"/>
          </p:nvPr>
        </p:nvSpPr>
        <p:spPr>
          <a:xfrm>
            <a:off x="960120" y="3474720"/>
            <a:ext cx="7680960" cy="3291840"/>
          </a:xfrm>
          <a:prstGeom prst="rect">
            <a:avLst/>
          </a:prstGeom>
        </p:spPr>
        <p:txBody>
          <a:bodyPr/>
          <a:lstStyle/>
          <a:p>
            <a:endParaRPr lang="en-US" dirty="0"/>
          </a:p>
        </p:txBody>
      </p:sp>
      <p:sp>
        <p:nvSpPr>
          <p:cNvPr id="4" name="Slide Number Placeholder 3"/>
          <p:cNvSpPr>
            <a:spLocks noGrp="1"/>
          </p:cNvSpPr>
          <p:nvPr>
            <p:ph type="sldNum" sz="quarter" idx="10"/>
          </p:nvPr>
        </p:nvSpPr>
        <p:spPr>
          <a:xfrm>
            <a:off x="5438458" y="6948170"/>
            <a:ext cx="4160520" cy="365760"/>
          </a:xfrm>
          <a:prstGeom prst="rect">
            <a:avLst/>
          </a:prstGeom>
        </p:spPr>
        <p:txBody>
          <a:bodyPr/>
          <a:lstStyle/>
          <a:p>
            <a:fld id="{D8D4190E-9D7B-4847-98AB-991B2B42748F}" type="slidenum">
              <a:rPr lang="en-US" smtClean="0"/>
              <a:t>2</a:t>
            </a:fld>
            <a:endParaRPr lang="en-US" dirty="0"/>
          </a:p>
        </p:txBody>
      </p:sp>
    </p:spTree>
    <p:extLst>
      <p:ext uri="{BB962C8B-B14F-4D97-AF65-F5344CB8AC3E}">
        <p14:creationId xmlns:p14="http://schemas.microsoft.com/office/powerpoint/2010/main" val="746422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60438" y="3521075"/>
            <a:ext cx="7680325" cy="2879725"/>
          </a:xfrm>
          <a:prstGeom prst="rect">
            <a:avLst/>
          </a:prstGeom>
        </p:spPr>
        <p:txBody>
          <a:bodyPr/>
          <a:lstStyle/>
          <a:p>
            <a:endParaRPr lang="en-US"/>
          </a:p>
        </p:txBody>
      </p:sp>
    </p:spTree>
    <p:extLst>
      <p:ext uri="{BB962C8B-B14F-4D97-AF65-F5344CB8AC3E}">
        <p14:creationId xmlns:p14="http://schemas.microsoft.com/office/powerpoint/2010/main" val="406277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Tree>
    <p:extLst>
      <p:ext uri="{BB962C8B-B14F-4D97-AF65-F5344CB8AC3E}">
        <p14:creationId xmlns:p14="http://schemas.microsoft.com/office/powerpoint/2010/main" val="2266085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0277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TCS Confidential</a:t>
            </a:r>
            <a:endParaRPr lang="en-US" dirty="0"/>
          </a:p>
        </p:txBody>
      </p:sp>
      <p:sp>
        <p:nvSpPr>
          <p:cNvPr id="5" name="Title 4"/>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61073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p:nvPr>
        </p:nvSpPr>
        <p:spPr>
          <a:xfrm>
            <a:off x="4730214" y="5432295"/>
            <a:ext cx="2813586" cy="213424"/>
          </a:xfrm>
          <a:prstGeom prst="rect">
            <a:avLst/>
          </a:prstGeom>
        </p:spPr>
        <p:txBody>
          <a:bodyPr wrap="none" anchor="ctr">
            <a:noAutofit/>
          </a:bodyPr>
          <a:lstStyle>
            <a:lvl1pPr marL="0" indent="0" algn="ctr">
              <a:buNone/>
              <a:defRPr sz="1000">
                <a:solidFill>
                  <a:schemeClr val="tx1">
                    <a:lumMod val="65000"/>
                    <a:lumOff val="35000"/>
                  </a:schemeClr>
                </a:solidFill>
              </a:defRPr>
            </a:lvl1pPr>
          </a:lstStyle>
          <a:p>
            <a:pPr lvl="0"/>
            <a:endParaRPr lang="en-US" dirty="0"/>
          </a:p>
        </p:txBody>
      </p:sp>
    </p:spTree>
    <p:extLst>
      <p:ext uri="{BB962C8B-B14F-4D97-AF65-F5344CB8AC3E}">
        <p14:creationId xmlns:p14="http://schemas.microsoft.com/office/powerpoint/2010/main" val="4118732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microsoft.com/office/2007/relationships/hdphoto" Target="../media/hdphoto1.wdp"/><Relationship Id="rId4" Type="http://schemas.openxmlformats.org/officeDocument/2006/relationships/slideLayout" Target="../slideLayouts/slideLayout22.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1" r:id="rId8"/>
    <p:sldLayoutId id="2147483762" r:id="rId9"/>
    <p:sldLayoutId id="2147483764" r:id="rId10"/>
    <p:sldLayoutId id="21474837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8.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p:txBody>
          <a:bodyPr anchor="ctr"/>
          <a:lstStyle/>
          <a:p>
            <a:r>
              <a:rPr lang="en-US" dirty="0" smtClean="0"/>
              <a:t>Navigating </a:t>
            </a:r>
            <a:r>
              <a:rPr lang="en-US" dirty="0"/>
              <a:t>Through Implementation Guide</a:t>
            </a:r>
            <a:br>
              <a:rPr lang="en-US" dirty="0"/>
            </a:br>
            <a:endParaRPr lang="en-US" dirty="0"/>
          </a:p>
        </p:txBody>
      </p:sp>
      <p:sp>
        <p:nvSpPr>
          <p:cNvPr id="2" name="Subtitle 1"/>
          <p:cNvSpPr>
            <a:spLocks noGrp="1"/>
          </p:cNvSpPr>
          <p:nvPr>
            <p:ph type="subTitle" idx="1"/>
          </p:nvPr>
        </p:nvSpPr>
        <p:spPr/>
        <p:txBody>
          <a:bodyPr/>
          <a:lstStyle/>
          <a:p>
            <a:r>
              <a:rPr lang="en-US" dirty="0" err="1" smtClean="0"/>
              <a:t>Anagha</a:t>
            </a:r>
            <a:r>
              <a:rPr lang="en-US" dirty="0" smtClean="0"/>
              <a:t> </a:t>
            </a:r>
            <a:r>
              <a:rPr lang="en-US" dirty="0" err="1" smtClean="0"/>
              <a:t>Bhatkhande</a:t>
            </a:r>
            <a:r>
              <a:rPr lang="en-US" dirty="0" smtClean="0"/>
              <a:t>/</a:t>
            </a:r>
            <a:r>
              <a:rPr lang="en-US" dirty="0" err="1" smtClean="0"/>
              <a:t>Varsha</a:t>
            </a:r>
            <a:r>
              <a:rPr lang="en-US" dirty="0" smtClean="0"/>
              <a:t> Mahajan</a:t>
            </a:r>
            <a:endParaRPr lang="en-US" dirty="0"/>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26-Oct-2017Y</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87842" y="5319700"/>
            <a:ext cx="23243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01</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310128"/>
            <a:ext cx="5775230" cy="3525219"/>
          </a:xfrm>
          <a:prstGeom prst="rect">
            <a:avLst/>
          </a:prstGeom>
          <a:solidFill>
            <a:srgbClr val="6DCFF6"/>
          </a:solidFill>
          <a:ln w="12700">
            <a:solidFill>
              <a:srgbClr val="6DCFF6"/>
            </a:solidFill>
            <a:miter lim="800000"/>
            <a:headEnd/>
            <a:tailEnd/>
          </a:ln>
        </p:spPr>
        <p:txBody>
          <a:bodyPr lIns="68580" tIns="34290" rIns="68580" bIns="34290"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2867045" y="598001"/>
            <a:ext cx="8511639" cy="535539"/>
          </a:xfrm>
        </p:spPr>
        <p:txBody>
          <a:bodyPr>
            <a:noAutofit/>
          </a:bodyPr>
          <a:lstStyle/>
          <a:p>
            <a:r>
              <a:rPr lang="en-US" sz="2000" dirty="0">
                <a:solidFill>
                  <a:schemeClr val="bg1"/>
                </a:solidFill>
              </a:rPr>
              <a:t>Confidentiality </a:t>
            </a:r>
            <a:r>
              <a:rPr lang="en-US" sz="2000" dirty="0" smtClean="0">
                <a:solidFill>
                  <a:schemeClr val="bg1"/>
                </a:solidFill>
              </a:rPr>
              <a:t>Statement</a:t>
            </a:r>
            <a:endParaRPr lang="en-US" sz="2000" dirty="0">
              <a:solidFill>
                <a:schemeClr val="bg1"/>
              </a:solidFill>
            </a:endParaRPr>
          </a:p>
        </p:txBody>
      </p:sp>
      <p:sp>
        <p:nvSpPr>
          <p:cNvPr id="10" name="Content Placeholder 2"/>
          <p:cNvSpPr>
            <a:spLocks noGrp="1"/>
          </p:cNvSpPr>
          <p:nvPr>
            <p:ph idx="1"/>
          </p:nvPr>
        </p:nvSpPr>
        <p:spPr>
          <a:xfrm>
            <a:off x="3009542" y="1085260"/>
            <a:ext cx="5905859" cy="3639051"/>
          </a:xfrm>
          <a:solidFill>
            <a:schemeClr val="bg1">
              <a:lumMod val="95000"/>
            </a:schemeClr>
          </a:solidFill>
          <a:ln w="12700">
            <a:solidFill>
              <a:srgbClr val="6DCFF6"/>
            </a:solidFill>
            <a:miter lim="800000"/>
            <a:headEnd/>
            <a:tailEnd/>
          </a:ln>
        </p:spPr>
        <p:txBody>
          <a:bodyPr lIns="205740" rIns="205740" anchor="ct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1" y="745822"/>
            <a:ext cx="697892" cy="775436"/>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928" y="1680923"/>
            <a:ext cx="1993015" cy="2326420"/>
          </a:xfrm>
          <a:prstGeom prst="rect">
            <a:avLst/>
          </a:prstGeom>
        </p:spPr>
      </p:pic>
      <p:cxnSp>
        <p:nvCxnSpPr>
          <p:cNvPr id="4" name="Straight Connector 3"/>
          <p:cNvCxnSpPr/>
          <p:nvPr/>
        </p:nvCxnSpPr>
        <p:spPr>
          <a:xfrm>
            <a:off x="2500313" y="922072"/>
            <a:ext cx="0" cy="418505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 Placeholder 4"/>
          <p:cNvSpPr txBox="1">
            <a:spLocks/>
          </p:cNvSpPr>
          <p:nvPr/>
        </p:nvSpPr>
        <p:spPr>
          <a:xfrm>
            <a:off x="4739243" y="5445042"/>
            <a:ext cx="2813586" cy="213424"/>
          </a:xfrm>
          <a:prstGeom prst="rect">
            <a:avLst/>
          </a:prstGeom>
        </p:spPr>
        <p:txBody>
          <a:bodyPr vert="horz" wrap="none" lIns="68580" tIns="34290" rIns="68580" bIns="34290" rtlCol="0" anchor="ctr">
            <a:normAutofit lnSpcReduction="10000"/>
          </a:bodyPr>
          <a:lstStyle>
            <a:defPPr>
              <a:defRPr lang="en-US"/>
            </a:defPPr>
            <a:lvl1pPr marL="0" indent="0" algn="l" defTabSz="685800" rtl="0" eaLnBrk="1" latinLnBrk="0" hangingPunct="1">
              <a:spcBef>
                <a:spcPct val="20000"/>
              </a:spcBef>
              <a:buClr>
                <a:srgbClr val="4E84C4"/>
              </a:buClr>
              <a:buFont typeface="Wingdings" pitchFamily="2" charset="2"/>
              <a:buNone/>
              <a:defRPr sz="1400" kern="1200">
                <a:solidFill>
                  <a:schemeClr val="tx1"/>
                </a:solidFill>
                <a:latin typeface="+mn-lt"/>
                <a:ea typeface="+mn-ea"/>
                <a:cs typeface="+mn-cs"/>
              </a:defRPr>
            </a:lvl1pPr>
            <a:lvl2pPr marL="342900" indent="-214313" algn="l" defTabSz="685800" rtl="0" eaLnBrk="1" latinLnBrk="0" hangingPunct="1">
              <a:spcBef>
                <a:spcPct val="20000"/>
              </a:spcBef>
              <a:buClr>
                <a:srgbClr val="4E84C4"/>
              </a:buClr>
              <a:buFont typeface="Myriad Pro" pitchFamily="34" charset="0"/>
              <a:buChar char="–"/>
              <a:defRPr sz="1400" kern="1200">
                <a:solidFill>
                  <a:schemeClr val="tx1"/>
                </a:solidFill>
                <a:latin typeface="+mn-lt"/>
                <a:ea typeface="+mn-ea"/>
                <a:cs typeface="+mn-cs"/>
              </a:defRPr>
            </a:lvl2pPr>
            <a:lvl3pPr marL="68580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n-lt"/>
                <a:ea typeface="+mn-ea"/>
                <a:cs typeface="+mn-cs"/>
              </a:defRPr>
            </a:lvl3pPr>
            <a:lvl4pPr marL="1028700" indent="-171450" algn="l" defTabSz="685800" rtl="0" eaLnBrk="1" latinLnBrk="0" hangingPunct="1">
              <a:spcBef>
                <a:spcPct val="20000"/>
              </a:spcBef>
              <a:buClr>
                <a:srgbClr val="4E84C4"/>
              </a:buClr>
              <a:buFont typeface="Arial" pitchFamily="34" charset="0"/>
              <a:buChar char="•"/>
              <a:defRPr sz="1400" kern="1200" baseline="0">
                <a:solidFill>
                  <a:schemeClr val="tx1"/>
                </a:solidFill>
                <a:latin typeface="+mn-lt"/>
                <a:ea typeface="+mn-ea"/>
                <a:cs typeface="+mn-cs"/>
              </a:defRPr>
            </a:lvl4pPr>
            <a:lvl5pPr marL="13716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7145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0574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003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743200" indent="-171450" algn="l" defTabSz="685800"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algn="ctr"/>
            <a:r>
              <a:rPr lang="en-US" sz="100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3367317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About IG</a:t>
            </a:r>
            <a:endParaRPr lang="en-US" dirty="0"/>
          </a:p>
        </p:txBody>
      </p:sp>
      <p:sp>
        <p:nvSpPr>
          <p:cNvPr id="4" name="Content Placeholder 6"/>
          <p:cNvSpPr>
            <a:spLocks noGrp="1"/>
          </p:cNvSpPr>
          <p:nvPr>
            <p:ph idx="4294967295"/>
          </p:nvPr>
        </p:nvSpPr>
        <p:spPr>
          <a:xfrm>
            <a:off x="399152" y="1322019"/>
            <a:ext cx="8511639" cy="3394472"/>
          </a:xfrm>
          <a:prstGeom prst="rect">
            <a:avLst/>
          </a:prstGeom>
        </p:spPr>
        <p:txBody>
          <a:bodyPr/>
          <a:lstStyle/>
          <a:p>
            <a:pPr marL="514350" indent="-285750">
              <a:spcBef>
                <a:spcPts val="1800"/>
              </a:spcBef>
            </a:pPr>
            <a:r>
              <a:rPr lang="en-US" sz="1600" dirty="0"/>
              <a:t>SDTM IG </a:t>
            </a:r>
            <a:r>
              <a:rPr lang="en-US" sz="1600" dirty="0" smtClean="0"/>
              <a:t> guides  </a:t>
            </a:r>
            <a:r>
              <a:rPr lang="en-US" sz="1600" dirty="0"/>
              <a:t>the </a:t>
            </a:r>
            <a:r>
              <a:rPr lang="en-US" sz="1600" dirty="0" smtClean="0"/>
              <a:t>organizations on  structure </a:t>
            </a:r>
            <a:r>
              <a:rPr lang="en-US" sz="1600" dirty="0"/>
              <a:t>and format of standard clinical trial tabulation </a:t>
            </a:r>
            <a:r>
              <a:rPr lang="en-US" sz="1600" dirty="0" smtClean="0"/>
              <a:t>datasets.</a:t>
            </a:r>
          </a:p>
          <a:p>
            <a:pPr marL="514350" indent="-285750">
              <a:spcBef>
                <a:spcPts val="1800"/>
              </a:spcBef>
            </a:pPr>
            <a:r>
              <a:rPr lang="en-US" sz="1600" dirty="0" smtClean="0"/>
              <a:t>These datasets are submitted </a:t>
            </a:r>
            <a:r>
              <a:rPr lang="en-US" sz="1600" dirty="0"/>
              <a:t>to a regulatory </a:t>
            </a:r>
            <a:r>
              <a:rPr lang="en-US" sz="1600" dirty="0" smtClean="0"/>
              <a:t>authority </a:t>
            </a:r>
            <a:r>
              <a:rPr lang="en-US" sz="1600" dirty="0"/>
              <a:t>such as the US Food and Drug Administration (FDA</a:t>
            </a:r>
            <a:r>
              <a:rPr lang="en-US" sz="1600" dirty="0" smtClean="0"/>
              <a:t>).</a:t>
            </a:r>
            <a:endParaRPr lang="en-US" sz="1600" dirty="0"/>
          </a:p>
          <a:p>
            <a:pPr marL="514350" indent="-285750">
              <a:spcBef>
                <a:spcPts val="2400"/>
              </a:spcBef>
            </a:pPr>
            <a:r>
              <a:rPr lang="en-US" sz="1600" dirty="0" smtClean="0"/>
              <a:t>Current </a:t>
            </a:r>
            <a:r>
              <a:rPr lang="en-US" sz="1600" dirty="0"/>
              <a:t>version of IG is 3.2</a:t>
            </a:r>
          </a:p>
          <a:p>
            <a:pPr marL="514350" indent="-285750">
              <a:spcBef>
                <a:spcPts val="2400"/>
              </a:spcBef>
            </a:pPr>
            <a:r>
              <a:rPr lang="en-US" sz="1600" dirty="0"/>
              <a:t>The SDTMIG should be used in close concert with the current version of the CDISC Study Data Tabulation Model (SDTM, available at http://www.cdisc.org/sdtm</a:t>
            </a:r>
            <a:r>
              <a:rPr lang="en-US" sz="1600" dirty="0" smtClean="0"/>
              <a:t>)</a:t>
            </a:r>
            <a:endParaRPr lang="en-US" sz="1600" dirty="0"/>
          </a:p>
        </p:txBody>
      </p:sp>
    </p:spTree>
    <p:extLst>
      <p:ext uri="{BB962C8B-B14F-4D97-AF65-F5344CB8AC3E}">
        <p14:creationId xmlns:p14="http://schemas.microsoft.com/office/powerpoint/2010/main" val="2235522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89207" y="5525836"/>
            <a:ext cx="2813586" cy="213424"/>
          </a:xfrm>
        </p:spPr>
        <p:txBody>
          <a:bodyPr/>
          <a:lstStyle/>
          <a:p>
            <a:r>
              <a:rPr lang="en-US" dirty="0"/>
              <a:t>TCS Confidential</a:t>
            </a:r>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37" y="1288908"/>
            <a:ext cx="8343900" cy="4178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071481"/>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900" y="1201173"/>
            <a:ext cx="8597900" cy="4452056"/>
          </a:xfrm>
          <a:prstGeom prst="rect">
            <a:avLst/>
          </a:prstGeom>
          <a:gradFill flip="none" rotWithShape="1">
            <a:gsLst>
              <a:gs pos="0">
                <a:srgbClr val="D9D9D9"/>
              </a:gs>
              <a:gs pos="50000">
                <a:srgbClr val="EEEEEE"/>
              </a:gs>
              <a:gs pos="100000">
                <a:srgbClr val="F0F0F0"/>
              </a:gs>
            </a:gsLst>
            <a:lin ang="189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1255706" y="569040"/>
            <a:ext cx="8511639" cy="535539"/>
          </a:xfrm>
        </p:spPr>
        <p:txBody>
          <a:bodyPr>
            <a:normAutofit/>
          </a:bodyPr>
          <a:lstStyle/>
          <a:p>
            <a:r>
              <a:rPr lang="en-US" sz="2000" dirty="0">
                <a:solidFill>
                  <a:schemeClr val="bg1"/>
                </a:solidFill>
              </a:rPr>
              <a:t>SDTM IG Sections</a:t>
            </a:r>
          </a:p>
        </p:txBody>
      </p:sp>
      <p:sp>
        <p:nvSpPr>
          <p:cNvPr id="5" name="Content Placeholder 4"/>
          <p:cNvSpPr>
            <a:spLocks noGrp="1"/>
          </p:cNvSpPr>
          <p:nvPr>
            <p:ph idx="1"/>
          </p:nvPr>
        </p:nvSpPr>
        <p:spPr>
          <a:xfrm>
            <a:off x="175161" y="1265502"/>
            <a:ext cx="8511639" cy="3771636"/>
          </a:xfrm>
        </p:spPr>
        <p:txBody>
          <a:bodyPr/>
          <a:lstStyle/>
          <a:p>
            <a:r>
              <a:rPr lang="en-US" sz="1300" b="1" dirty="0" smtClean="0">
                <a:solidFill>
                  <a:srgbClr val="DF3E82"/>
                </a:solidFill>
              </a:rPr>
              <a:t>Section </a:t>
            </a:r>
            <a:r>
              <a:rPr lang="en-US" sz="1300" b="1" dirty="0">
                <a:solidFill>
                  <a:srgbClr val="DF3E82"/>
                </a:solidFill>
              </a:rPr>
              <a:t>1  Introduction:</a:t>
            </a:r>
          </a:p>
          <a:p>
            <a:pPr lvl="1">
              <a:spcBef>
                <a:spcPts val="0"/>
              </a:spcBef>
            </a:pPr>
            <a:r>
              <a:rPr lang="en-US" sz="1300" dirty="0" smtClean="0"/>
              <a:t>Overall </a:t>
            </a:r>
            <a:r>
              <a:rPr lang="en-US" sz="1300" dirty="0"/>
              <a:t>introduction </a:t>
            </a:r>
          </a:p>
          <a:p>
            <a:pPr lvl="1">
              <a:spcBef>
                <a:spcPts val="0"/>
              </a:spcBef>
            </a:pPr>
            <a:r>
              <a:rPr lang="en-US" sz="1300" dirty="0"/>
              <a:t>Describes changes from prior versions.</a:t>
            </a:r>
          </a:p>
          <a:p>
            <a:pPr>
              <a:spcBef>
                <a:spcPts val="0"/>
              </a:spcBef>
            </a:pPr>
            <a:r>
              <a:rPr lang="en-US" sz="1300" b="1" dirty="0" smtClean="0">
                <a:solidFill>
                  <a:srgbClr val="DF3E82"/>
                </a:solidFill>
              </a:rPr>
              <a:t>Section </a:t>
            </a:r>
            <a:r>
              <a:rPr lang="en-US" sz="1300" b="1" dirty="0">
                <a:solidFill>
                  <a:srgbClr val="DF3E82"/>
                </a:solidFill>
              </a:rPr>
              <a:t>2  Fundamentals of the SDTM </a:t>
            </a:r>
          </a:p>
          <a:p>
            <a:pPr lvl="1">
              <a:spcBef>
                <a:spcPts val="0"/>
              </a:spcBef>
            </a:pPr>
            <a:r>
              <a:rPr lang="en-US" sz="1300" dirty="0" smtClean="0"/>
              <a:t>Basic </a:t>
            </a:r>
            <a:r>
              <a:rPr lang="en-US" sz="1300" dirty="0"/>
              <a:t>concepts of the SDTM</a:t>
            </a:r>
          </a:p>
          <a:p>
            <a:pPr lvl="1">
              <a:spcBef>
                <a:spcPts val="0"/>
              </a:spcBef>
            </a:pPr>
            <a:r>
              <a:rPr lang="en-US" sz="1300" dirty="0"/>
              <a:t>How this implementation guide should be used in concert with the SDTM.</a:t>
            </a:r>
          </a:p>
          <a:p>
            <a:pPr>
              <a:spcBef>
                <a:spcPts val="0"/>
              </a:spcBef>
            </a:pPr>
            <a:r>
              <a:rPr lang="en-US" sz="1300" b="1" dirty="0">
                <a:solidFill>
                  <a:srgbClr val="DF3E82"/>
                </a:solidFill>
              </a:rPr>
              <a:t>Section 3 – Submitting Data in Standard Format</a:t>
            </a:r>
            <a:r>
              <a:rPr lang="en-US" sz="1300" dirty="0"/>
              <a:t>, explains how to describe metadata for regulatory  submissions, and how to </a:t>
            </a:r>
            <a:r>
              <a:rPr lang="en-US" sz="1300" dirty="0" smtClean="0"/>
              <a:t>assess </a:t>
            </a:r>
            <a:r>
              <a:rPr lang="en-US" sz="1300" dirty="0"/>
              <a:t>conformance with the standards.</a:t>
            </a:r>
          </a:p>
          <a:p>
            <a:pPr>
              <a:spcBef>
                <a:spcPts val="0"/>
              </a:spcBef>
            </a:pPr>
            <a:r>
              <a:rPr lang="en-US" sz="1300" b="1" dirty="0" smtClean="0">
                <a:solidFill>
                  <a:srgbClr val="DF3E82"/>
                </a:solidFill>
              </a:rPr>
              <a:t>Section </a:t>
            </a:r>
            <a:r>
              <a:rPr lang="en-US" sz="1300" b="1" dirty="0">
                <a:solidFill>
                  <a:srgbClr val="DF3E82"/>
                </a:solidFill>
              </a:rPr>
              <a:t>4 – Assumptions for Domain Models</a:t>
            </a:r>
            <a:r>
              <a:rPr lang="en-US" sz="1300" dirty="0"/>
              <a:t>, describes basic concepts, business rules, and assumptions  that should be taken into </a:t>
            </a:r>
            <a:r>
              <a:rPr lang="en-US" sz="1300" dirty="0" smtClean="0"/>
              <a:t>consideration </a:t>
            </a:r>
            <a:r>
              <a:rPr lang="en-US" sz="1300" dirty="0"/>
              <a:t>before applying the domain models.</a:t>
            </a:r>
          </a:p>
          <a:p>
            <a:pPr>
              <a:spcBef>
                <a:spcPts val="0"/>
              </a:spcBef>
            </a:pPr>
            <a:r>
              <a:rPr lang="en-US" sz="1300" b="1" dirty="0" smtClean="0">
                <a:solidFill>
                  <a:srgbClr val="DF3E82"/>
                </a:solidFill>
              </a:rPr>
              <a:t>Section </a:t>
            </a:r>
            <a:r>
              <a:rPr lang="en-US" sz="1300" b="1" dirty="0">
                <a:solidFill>
                  <a:srgbClr val="DF3E82"/>
                </a:solidFill>
              </a:rPr>
              <a:t>5 – Models for Special-Purpose Domains</a:t>
            </a:r>
            <a:r>
              <a:rPr lang="en-US" sz="1300" dirty="0"/>
              <a:t>, describes special-purpose domains, including  Demographics, Comments, Subject Visits, </a:t>
            </a:r>
            <a:r>
              <a:rPr lang="en-US" sz="1300" dirty="0" smtClean="0"/>
              <a:t>and </a:t>
            </a:r>
            <a:r>
              <a:rPr lang="en-US" sz="1300" dirty="0"/>
              <a:t>Subject Elements.</a:t>
            </a:r>
          </a:p>
          <a:p>
            <a:pPr>
              <a:spcBef>
                <a:spcPts val="0"/>
              </a:spcBef>
            </a:pPr>
            <a:r>
              <a:rPr lang="en-US" sz="1300" b="1" dirty="0" smtClean="0">
                <a:solidFill>
                  <a:srgbClr val="DF3E82"/>
                </a:solidFill>
              </a:rPr>
              <a:t>Section 6 – Domain Models Based on the General Observation Classes</a:t>
            </a:r>
            <a:r>
              <a:rPr lang="en-US" sz="1300" dirty="0" smtClean="0"/>
              <a:t>, provides specific metadata models based on the three general observation classes, along with assumptions and example data.</a:t>
            </a:r>
          </a:p>
          <a:p>
            <a:pPr>
              <a:spcBef>
                <a:spcPts val="0"/>
              </a:spcBef>
            </a:pPr>
            <a:r>
              <a:rPr lang="en-US" sz="1300" b="1" dirty="0" smtClean="0">
                <a:solidFill>
                  <a:srgbClr val="DF3E82"/>
                </a:solidFill>
              </a:rPr>
              <a:t>Section </a:t>
            </a:r>
            <a:r>
              <a:rPr lang="en-US" sz="1300" b="1" dirty="0">
                <a:solidFill>
                  <a:srgbClr val="DF3E82"/>
                </a:solidFill>
              </a:rPr>
              <a:t>7 –</a:t>
            </a:r>
            <a:r>
              <a:rPr lang="en-US" sz="1300" b="1" dirty="0" smtClean="0">
                <a:solidFill>
                  <a:srgbClr val="DF3E82"/>
                </a:solidFill>
              </a:rPr>
              <a:t> </a:t>
            </a:r>
            <a:r>
              <a:rPr lang="en-US" sz="1300" b="1" dirty="0">
                <a:solidFill>
                  <a:srgbClr val="DF3E82"/>
                </a:solidFill>
              </a:rPr>
              <a:t>Trial Design Datasets</a:t>
            </a:r>
            <a:r>
              <a:rPr lang="en-US" sz="1300" dirty="0"/>
              <a:t>, provides specific metadata models, assumptions, and examples.</a:t>
            </a:r>
          </a:p>
          <a:p>
            <a:pPr>
              <a:spcBef>
                <a:spcPts val="0"/>
              </a:spcBef>
            </a:pPr>
            <a:r>
              <a:rPr lang="en-US" sz="1300" b="1" dirty="0" smtClean="0">
                <a:solidFill>
                  <a:srgbClr val="DF3E82"/>
                </a:solidFill>
              </a:rPr>
              <a:t>Section </a:t>
            </a:r>
            <a:r>
              <a:rPr lang="en-US" sz="1300" b="1" dirty="0">
                <a:solidFill>
                  <a:srgbClr val="DF3E82"/>
                </a:solidFill>
              </a:rPr>
              <a:t>8 – Representing Relationships and Data</a:t>
            </a:r>
            <a:r>
              <a:rPr lang="en-US" sz="1300" dirty="0"/>
              <a:t>, describes how to represent relationships between separate domains, datasets, and/or </a:t>
            </a:r>
            <a:r>
              <a:rPr lang="en-US" sz="1300" dirty="0" smtClean="0"/>
              <a:t>records</a:t>
            </a:r>
            <a:r>
              <a:rPr lang="en-US" sz="1300" dirty="0"/>
              <a:t>, and information to help sponsors determine where data belongs  in the SDTM.</a:t>
            </a:r>
          </a:p>
          <a:p>
            <a:pPr marL="0" indent="0">
              <a:spcBef>
                <a:spcPts val="0"/>
              </a:spcBef>
              <a:buNone/>
            </a:pPr>
            <a:r>
              <a:rPr lang="en-US" sz="1300" b="1" dirty="0">
                <a:solidFill>
                  <a:srgbClr val="DF3E82"/>
                </a:solidFill>
              </a:rPr>
              <a:t>Appendices</a:t>
            </a:r>
            <a:r>
              <a:rPr lang="en-US" sz="1300" dirty="0">
                <a:solidFill>
                  <a:srgbClr val="DF3E82"/>
                </a:solidFill>
              </a:rPr>
              <a:t> </a:t>
            </a:r>
            <a:r>
              <a:rPr lang="en-US" sz="1300" dirty="0"/>
              <a:t>provide additional background material and describe other supplemental material relevant to implementation</a:t>
            </a:r>
            <a:r>
              <a:rPr lang="en-US" sz="1300" dirty="0" smtClean="0"/>
              <a:t>.</a:t>
            </a:r>
            <a:endParaRPr lang="en-US" sz="1300" dirty="0"/>
          </a:p>
        </p:txBody>
      </p:sp>
      <p:sp>
        <p:nvSpPr>
          <p:cNvPr id="6" name="Text Placeholder 5"/>
          <p:cNvSpPr>
            <a:spLocks noGrp="1"/>
          </p:cNvSpPr>
          <p:nvPr>
            <p:ph type="body" sz="quarter" idx="10"/>
          </p:nvPr>
        </p:nvSpPr>
        <p:spPr/>
        <p:txBody>
          <a:bodyPr/>
          <a:lstStyle/>
          <a:p>
            <a:r>
              <a:rPr lang="en-US" dirty="0" smtClean="0"/>
              <a:t>TCS Confidential</a:t>
            </a:r>
            <a:endParaRPr lang="en-US" dirty="0"/>
          </a:p>
        </p:txBody>
      </p:sp>
    </p:spTree>
    <p:extLst>
      <p:ext uri="{BB962C8B-B14F-4D97-AF65-F5344CB8AC3E}">
        <p14:creationId xmlns:p14="http://schemas.microsoft.com/office/powerpoint/2010/main" val="6406740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7083" y="532330"/>
            <a:ext cx="8511639" cy="535539"/>
          </a:xfrm>
        </p:spPr>
        <p:txBody>
          <a:bodyPr>
            <a:normAutofit/>
          </a:bodyPr>
          <a:lstStyle/>
          <a:p>
            <a:r>
              <a:rPr lang="en-US" sz="2000" dirty="0">
                <a:solidFill>
                  <a:schemeClr val="bg1"/>
                </a:solidFill>
              </a:rPr>
              <a:t>Takeaway from EACH SECTION OF IG</a:t>
            </a:r>
          </a:p>
        </p:txBody>
      </p:sp>
      <p:sp>
        <p:nvSpPr>
          <p:cNvPr id="5" name="Text Placeholder 4"/>
          <p:cNvSpPr>
            <a:spLocks noGrp="1"/>
          </p:cNvSpPr>
          <p:nvPr>
            <p:ph type="body" sz="quarter" idx="10"/>
          </p:nvPr>
        </p:nvSpPr>
        <p:spPr/>
        <p:txBody>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367081829"/>
              </p:ext>
            </p:extLst>
          </p:nvPr>
        </p:nvGraphicFramePr>
        <p:xfrm>
          <a:off x="418746" y="1392455"/>
          <a:ext cx="8058150" cy="3511441"/>
        </p:xfrm>
        <a:graphic>
          <a:graphicData uri="http://schemas.openxmlformats.org/drawingml/2006/table">
            <a:tbl>
              <a:tblPr firstRow="1" bandRow="1">
                <a:effectLst/>
                <a:tableStyleId>{3C2FFA5D-87B4-456A-9821-1D502468CF0F}</a:tableStyleId>
              </a:tblPr>
              <a:tblGrid>
                <a:gridCol w="958498"/>
                <a:gridCol w="7099652"/>
              </a:tblGrid>
              <a:tr h="309033">
                <a:tc>
                  <a:txBody>
                    <a:bodyPr/>
                    <a:lstStyle/>
                    <a:p>
                      <a:pPr algn="ctr"/>
                      <a:r>
                        <a:rPr lang="en-US" sz="1300" dirty="0" smtClean="0"/>
                        <a:t>Section</a:t>
                      </a:r>
                      <a:endParaRPr lang="en-US" sz="1300" dirty="0"/>
                    </a:p>
                  </a:txBody>
                  <a:tcPr marL="68580" marR="68580" marT="38100" marB="381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en-US" sz="1300" dirty="0" smtClean="0"/>
                        <a:t>I</a:t>
                      </a:r>
                      <a:r>
                        <a:rPr lang="en-US" sz="1300" baseline="0" dirty="0" smtClean="0"/>
                        <a:t> will learn</a:t>
                      </a:r>
                      <a:endParaRPr lang="en-US" sz="1300" dirty="0"/>
                    </a:p>
                  </a:txBody>
                  <a:tcPr marL="68580" marR="68580" marT="38100" marB="381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09033">
                <a:tc>
                  <a:txBody>
                    <a:bodyPr/>
                    <a:lstStyle/>
                    <a:p>
                      <a:r>
                        <a:rPr lang="en-US" sz="1300" dirty="0" smtClean="0"/>
                        <a:t>1,2,3</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dirty="0" smtClean="0"/>
                        <a:t>The </a:t>
                      </a:r>
                      <a:r>
                        <a:rPr lang="en-US" sz="1300" u="none" dirty="0" smtClean="0"/>
                        <a:t>key concepts for </a:t>
                      </a:r>
                      <a:r>
                        <a:rPr lang="en-US" sz="1300" b="1" u="sng" dirty="0" smtClean="0"/>
                        <a:t>preparing domains </a:t>
                      </a:r>
                      <a:r>
                        <a:rPr lang="en-US" sz="1300" dirty="0" smtClean="0"/>
                        <a:t>and </a:t>
                      </a:r>
                      <a:r>
                        <a:rPr lang="en-US" sz="1300" b="1" u="sng" dirty="0" smtClean="0"/>
                        <a:t>submitting</a:t>
                      </a:r>
                      <a:r>
                        <a:rPr lang="en-US" sz="1300" b="1" dirty="0" smtClean="0"/>
                        <a:t> </a:t>
                      </a:r>
                      <a:r>
                        <a:rPr lang="en-US" sz="1300" dirty="0" smtClean="0"/>
                        <a:t> data to regulatory authorities. </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9033">
                <a:tc>
                  <a:txBody>
                    <a:bodyPr/>
                    <a:lstStyle/>
                    <a:p>
                      <a:r>
                        <a:rPr lang="en-US" sz="1300" dirty="0" smtClean="0"/>
                        <a:t>   4</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dirty="0" smtClean="0"/>
                        <a:t>What are</a:t>
                      </a:r>
                      <a:r>
                        <a:rPr lang="en-US" sz="1300" baseline="0" dirty="0" smtClean="0"/>
                        <a:t> the </a:t>
                      </a:r>
                      <a:r>
                        <a:rPr lang="en-US" sz="1300" b="1" baseline="0" dirty="0" smtClean="0"/>
                        <a:t>assumption</a:t>
                      </a:r>
                      <a:r>
                        <a:rPr lang="en-US" sz="1300" baseline="0" dirty="0" smtClean="0"/>
                        <a:t> while creating different domains</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465667">
                <a:tc>
                  <a:txBody>
                    <a:bodyPr/>
                    <a:lstStyle/>
                    <a:p>
                      <a:r>
                        <a:rPr lang="en-US" sz="1300" dirty="0" smtClean="0"/>
                        <a:t>   5</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dirty="0" smtClean="0"/>
                        <a:t>Models for </a:t>
                      </a:r>
                      <a:r>
                        <a:rPr lang="en-US" sz="1300" b="1" dirty="0" smtClean="0"/>
                        <a:t>Special Purpose domains </a:t>
                      </a:r>
                      <a:r>
                        <a:rPr lang="en-US" sz="1300" dirty="0" smtClean="0"/>
                        <a:t>(You can refer back to Section 4 to link section 4 &amp; 5)</a:t>
                      </a:r>
                    </a:p>
                    <a:p>
                      <a:pPr marL="0" indent="0">
                        <a:buNone/>
                      </a:pPr>
                      <a:r>
                        <a:rPr lang="en-US" sz="1200" dirty="0" smtClean="0"/>
                        <a:t>(implementation examples for each domain help to understand how to apply the domain models for specific types of data)</a:t>
                      </a:r>
                      <a:endParaRPr lang="en-US" sz="12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465667">
                <a:tc>
                  <a:txBody>
                    <a:bodyPr/>
                    <a:lstStyle/>
                    <a:p>
                      <a:r>
                        <a:rPr lang="en-US" sz="1300" dirty="0" smtClean="0"/>
                        <a:t>   6</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dirty="0" smtClean="0"/>
                        <a:t>Domain</a:t>
                      </a:r>
                      <a:r>
                        <a:rPr lang="en-US" sz="1300" baseline="0" dirty="0" smtClean="0"/>
                        <a:t> Models based on </a:t>
                      </a:r>
                      <a:r>
                        <a:rPr lang="en-US" sz="1300" b="1" baseline="0" dirty="0" smtClean="0"/>
                        <a:t>General Observation classes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(implementation examples for each domain help to understand how to apply the domain models for specific types of data)</a:t>
                      </a:r>
                      <a:endParaRPr lang="en-US" sz="12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9033">
                <a:tc>
                  <a:txBody>
                    <a:bodyPr/>
                    <a:lstStyle/>
                    <a:p>
                      <a:r>
                        <a:rPr lang="en-US" sz="1300" dirty="0" smtClean="0"/>
                        <a:t>   7</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b="1" dirty="0" smtClean="0"/>
                        <a:t>Trial</a:t>
                      </a:r>
                      <a:r>
                        <a:rPr lang="en-US" sz="1300" b="1" baseline="0" dirty="0" smtClean="0"/>
                        <a:t> Design Domains </a:t>
                      </a:r>
                      <a:r>
                        <a:rPr lang="en-US" sz="1300" dirty="0" smtClean="0"/>
                        <a:t>to understand the fundamentals of the Trial Design Model </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482600">
                <a:tc>
                  <a:txBody>
                    <a:bodyPr/>
                    <a:lstStyle/>
                    <a:p>
                      <a:r>
                        <a:rPr lang="en-US" sz="1300" dirty="0" smtClean="0"/>
                        <a:t>   8</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kern="1200" baseline="0" dirty="0" smtClean="0">
                          <a:solidFill>
                            <a:schemeClr val="dk1"/>
                          </a:solidFill>
                          <a:latin typeface="+mn-lt"/>
                          <a:ea typeface="+mn-ea"/>
                          <a:cs typeface="+mn-cs"/>
                        </a:rPr>
                        <a:t>Representing </a:t>
                      </a:r>
                      <a:r>
                        <a:rPr lang="en-US" sz="1300" b="1" kern="1200" baseline="0" dirty="0" smtClean="0">
                          <a:solidFill>
                            <a:schemeClr val="dk1"/>
                          </a:solidFill>
                          <a:latin typeface="+mn-lt"/>
                          <a:ea typeface="+mn-ea"/>
                          <a:cs typeface="+mn-cs"/>
                        </a:rPr>
                        <a:t>Relationships and Data</a:t>
                      </a:r>
                      <a:r>
                        <a:rPr lang="en-US" sz="1300" kern="1200" baseline="0" dirty="0" smtClean="0">
                          <a:solidFill>
                            <a:schemeClr val="dk1"/>
                          </a:solidFill>
                          <a:latin typeface="+mn-lt"/>
                          <a:ea typeface="+mn-ea"/>
                          <a:cs typeface="+mn-cs"/>
                        </a:rPr>
                        <a:t> helps to understand </a:t>
                      </a:r>
                      <a:r>
                        <a:rPr lang="en-US" sz="1300" dirty="0" smtClean="0"/>
                        <a:t> how to express</a:t>
                      </a:r>
                    </a:p>
                    <a:p>
                      <a:r>
                        <a:rPr lang="en-US" sz="1300" dirty="0" smtClean="0"/>
                        <a:t>relationships between datasets, records and additional variables not specifically defined in the models.</a:t>
                      </a:r>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512549">
                <a:tc>
                  <a:txBody>
                    <a:bodyPr/>
                    <a:lstStyle/>
                    <a:p>
                      <a:r>
                        <a:rPr lang="en-US" sz="1300" b="1" i="1" dirty="0" smtClean="0"/>
                        <a:t>Appendices</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r>
                        <a:rPr lang="en-US" sz="1300" b="1" i="1" dirty="0" smtClean="0"/>
                        <a:t>Appendix C – Controlled Terminology</a:t>
                      </a:r>
                      <a:r>
                        <a:rPr lang="en-US" sz="1300" dirty="0" smtClean="0"/>
                        <a:t>, in particular, describes how CDISC Terminology is centrally managed by the CDISC Controlled Terminology Team. CDISC terminology is updated on a quarterly</a:t>
                      </a:r>
                      <a:endParaRPr lang="en-US" sz="1300" dirty="0"/>
                    </a:p>
                  </a:txBody>
                  <a:tcPr marL="68580" marR="68580" marT="38100" marB="381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bl>
          </a:graphicData>
        </a:graphic>
      </p:graphicFrame>
    </p:spTree>
    <p:extLst>
      <p:ext uri="{BB962C8B-B14F-4D97-AF65-F5344CB8AC3E}">
        <p14:creationId xmlns:p14="http://schemas.microsoft.com/office/powerpoint/2010/main" val="1630733468"/>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759200" y="1905000"/>
            <a:ext cx="1485900" cy="1556867"/>
          </a:xfrm>
          <a:prstGeom prst="roundRect">
            <a:avLst/>
          </a:prstGeom>
          <a:solidFill>
            <a:schemeClr val="bg1"/>
          </a:solidFill>
          <a:ln w="12700">
            <a:solidFill>
              <a:srgbClr val="A9313D"/>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871883" y="602906"/>
            <a:ext cx="8511639" cy="535539"/>
          </a:xfrm>
        </p:spPr>
        <p:txBody>
          <a:bodyPr>
            <a:normAutofit/>
          </a:bodyPr>
          <a:lstStyle/>
          <a:p>
            <a:r>
              <a:rPr lang="en-US" sz="2000" dirty="0">
                <a:solidFill>
                  <a:schemeClr val="bg1"/>
                </a:solidFill>
              </a:rPr>
              <a:t>Reference PAPER </a:t>
            </a:r>
          </a:p>
        </p:txBody>
      </p:sp>
      <p:sp>
        <p:nvSpPr>
          <p:cNvPr id="5" name="Text Placeholder 4"/>
          <p:cNvSpPr>
            <a:spLocks noGrp="1"/>
          </p:cNvSpPr>
          <p:nvPr>
            <p:ph type="body" sz="quarter" idx="10"/>
          </p:nvPr>
        </p:nvSpPr>
        <p:spPr/>
        <p:txBody>
          <a:bodyPr/>
          <a:lstStyle/>
          <a:p>
            <a:endParaRPr lang="en-US" dirty="0"/>
          </a:p>
        </p:txBody>
      </p:sp>
      <p:graphicFrame>
        <p:nvGraphicFramePr>
          <p:cNvPr id="6" name="Content Placeholder 3"/>
          <p:cNvGraphicFramePr>
            <a:graphicFrameLocks noChangeAspect="1"/>
          </p:cNvGraphicFramePr>
          <p:nvPr>
            <p:extLst>
              <p:ext uri="{D42A27DB-BD31-4B8C-83A1-F6EECF244321}">
                <p14:modId xmlns:p14="http://schemas.microsoft.com/office/powerpoint/2010/main" val="896625894"/>
              </p:ext>
            </p:extLst>
          </p:nvPr>
        </p:nvGraphicFramePr>
        <p:xfrm>
          <a:off x="3840560" y="2063192"/>
          <a:ext cx="1323180" cy="1240482"/>
        </p:xfrm>
        <a:graphic>
          <a:graphicData uri="http://schemas.openxmlformats.org/presentationml/2006/ole">
            <mc:AlternateContent xmlns:mc="http://schemas.openxmlformats.org/markup-compatibility/2006">
              <mc:Choice xmlns:v="urn:schemas-microsoft-com:vml" Requires="v">
                <p:oleObj spid="_x0000_s1026" name="Acrobat Document" showAsIcon="1" r:id="rId3" imgW="914400" imgH="771480" progId="AcroExch.Document.11">
                  <p:embed/>
                </p:oleObj>
              </mc:Choice>
              <mc:Fallback>
                <p:oleObj name="Acrobat Document" showAsIcon="1" r:id="rId3" imgW="914400" imgH="771480" progId="AcroExch.Document.11">
                  <p:embed/>
                  <p:pic>
                    <p:nvPicPr>
                      <p:cNvPr id="0" name=""/>
                      <p:cNvPicPr/>
                      <p:nvPr/>
                    </p:nvPicPr>
                    <p:blipFill>
                      <a:blip r:embed="rId4"/>
                      <a:stretch>
                        <a:fillRect/>
                      </a:stretch>
                    </p:blipFill>
                    <p:spPr>
                      <a:xfrm>
                        <a:off x="3840560" y="2063192"/>
                        <a:ext cx="1323180" cy="1240482"/>
                      </a:xfrm>
                      <a:prstGeom prst="rect">
                        <a:avLst/>
                      </a:prstGeom>
                    </p:spPr>
                  </p:pic>
                </p:oleObj>
              </mc:Fallback>
            </mc:AlternateContent>
          </a:graphicData>
        </a:graphic>
      </p:graphicFrame>
    </p:spTree>
    <p:extLst>
      <p:ext uri="{BB962C8B-B14F-4D97-AF65-F5344CB8AC3E}">
        <p14:creationId xmlns:p14="http://schemas.microsoft.com/office/powerpoint/2010/main" val="3759976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3638</TotalTime>
  <Words>821</Words>
  <Application>Microsoft Office PowerPoint</Application>
  <PresentationFormat>On-screen Show (16:10)</PresentationFormat>
  <Paragraphs>88</Paragraphs>
  <Slides>10</Slides>
  <Notes>5</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14" baseType="lpstr">
      <vt:lpstr>Theme 1</vt:lpstr>
      <vt:lpstr>Theme 2</vt:lpstr>
      <vt:lpstr>Theme 3</vt:lpstr>
      <vt:lpstr>Adobe Acrobat Document</vt:lpstr>
      <vt:lpstr>Navigating Through Implementation Guide </vt:lpstr>
      <vt:lpstr>Confidentiality Statement</vt:lpstr>
      <vt:lpstr>About IG</vt:lpstr>
      <vt:lpstr>PowerPoint Presentation</vt:lpstr>
      <vt:lpstr>SDTM IG Sections</vt:lpstr>
      <vt:lpstr>Takeaway from EACH SECTION OF IG</vt:lpstr>
      <vt:lpstr>Reference PAPER </vt:lpstr>
      <vt:lpstr>Thank You</vt:lpstr>
      <vt:lpstr>Document Release Notice</vt:lpstr>
      <vt:lpstr>Change/Revision History</vt:lpstr>
    </vt:vector>
  </TitlesOfParts>
  <Company>TCS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Anagha Bhatkhande</cp:lastModifiedBy>
  <cp:revision>553</cp:revision>
  <cp:lastPrinted>2016-10-12T10:17:13Z</cp:lastPrinted>
  <dcterms:created xsi:type="dcterms:W3CDTF">2016-08-22T11:45:13Z</dcterms:created>
  <dcterms:modified xsi:type="dcterms:W3CDTF">2017-11-29T16:18:22Z</dcterms:modified>
</cp:coreProperties>
</file>